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4" r:id="rId1"/>
  </p:sldMasterIdLst>
  <p:notesMasterIdLst>
    <p:notesMasterId r:id="rId26"/>
  </p:notesMasterIdLst>
  <p:sldIdLst>
    <p:sldId id="288" r:id="rId2"/>
    <p:sldId id="293" r:id="rId3"/>
    <p:sldId id="274" r:id="rId4"/>
    <p:sldId id="290" r:id="rId5"/>
    <p:sldId id="291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96" r:id="rId20"/>
    <p:sldId id="297" r:id="rId21"/>
    <p:sldId id="298" r:id="rId22"/>
    <p:sldId id="299" r:id="rId23"/>
    <p:sldId id="300" r:id="rId24"/>
    <p:sldId id="29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itesh Bhatia" initials="HB" lastIdx="9" clrIdx="0">
    <p:extLst>
      <p:ext uri="{19B8F6BF-5375-455C-9EA6-DF929625EA0E}">
        <p15:presenceInfo xmlns:p15="http://schemas.microsoft.com/office/powerpoint/2012/main" userId="S::hitesh.bhatia01@sjsu.edu::914fa9d6-a619-4002-82e0-806684e15eb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60" autoAdjust="0"/>
    <p:restoredTop sz="75264"/>
  </p:normalViewPr>
  <p:slideViewPr>
    <p:cSldViewPr snapToGrid="0" snapToObjects="1">
      <p:cViewPr varScale="1">
        <p:scale>
          <a:sx n="86" d="100"/>
          <a:sy n="86" d="100"/>
        </p:scale>
        <p:origin x="149" y="72"/>
      </p:cViewPr>
      <p:guideLst/>
    </p:cSldViewPr>
  </p:slideViewPr>
  <p:outlineViewPr>
    <p:cViewPr>
      <p:scale>
        <a:sx n="33" d="100"/>
        <a:sy n="33" d="100"/>
      </p:scale>
      <p:origin x="0" y="-134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jpe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251C3B-AD1B-D64A-BB5E-86A8F45A9ABE}" type="datetimeFigureOut">
              <a:rPr lang="en-US" smtClean="0"/>
              <a:t>5/3/2019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27488E-CA7E-2B4E-AFC2-EAD8987F9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044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Data_warehouse#cite_note-rjmetrics-2" TargetMode="External"/><Relationship Id="rId3" Type="http://schemas.openxmlformats.org/officeDocument/2006/relationships/hyperlink" Target="https://en.wikipedia.org/wiki/Computing" TargetMode="External"/><Relationship Id="rId7" Type="http://schemas.openxmlformats.org/officeDocument/2006/relationships/hyperlink" Target="https://en.wikipedia.org/wiki/Data_warehouse#cite_note-1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Business_intelligence" TargetMode="External"/><Relationship Id="rId5" Type="http://schemas.openxmlformats.org/officeDocument/2006/relationships/hyperlink" Target="https://en.wikipedia.org/wiki/Data_analysis" TargetMode="External"/><Relationship Id="rId4" Type="http://schemas.openxmlformats.org/officeDocument/2006/relationships/hyperlink" Target="https://en.wikipedia.org/wiki/Business_reporting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omputi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computing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 data warehouse (DW or DWH), also known as an enterprise data warehouse (EDW), is a system used for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Business reporti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reporting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Data analysi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 analysis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is considered a core component of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Business intelligenc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business intelligence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[1]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DWs are central repositories of integrated data from one or more disparate sources. They store current and historical data in one single place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[2]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are used for creating analytical reports for workers throughout the enterprise.</a:t>
            </a:r>
            <a:endParaRPr lang="en-US" b="0" u="none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27488E-CA7E-2B4E-AFC2-EAD8987F986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1923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0439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064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21082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122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17858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88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026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132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587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723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97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297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5E960B-264A-D345-A38A-8D466D6F3BF4}"/>
              </a:ext>
            </a:extLst>
          </p:cNvPr>
          <p:cNvSpPr/>
          <p:nvPr/>
        </p:nvSpPr>
        <p:spPr>
          <a:xfrm>
            <a:off x="1794181" y="409553"/>
            <a:ext cx="860363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latin typeface="+mj-lt"/>
              </a:rPr>
              <a:t>The Sleeping Teaching </a:t>
            </a:r>
          </a:p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latin typeface="+mj-lt"/>
              </a:rPr>
              <a:t>Assistant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4F878F-FB5C-F14F-A13F-95B21D45927A}"/>
              </a:ext>
            </a:extLst>
          </p:cNvPr>
          <p:cNvSpPr/>
          <p:nvPr/>
        </p:nvSpPr>
        <p:spPr>
          <a:xfrm>
            <a:off x="7224500" y="4370571"/>
            <a:ext cx="5386039" cy="195745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latin typeface="Myanmar Text" panose="020B0502040204020203" pitchFamily="34" charset="0"/>
                <a:cs typeface="Myanmar Text" panose="020B0502040204020203" pitchFamily="34" charset="0"/>
              </a:rPr>
              <a:t>Team Members:</a:t>
            </a:r>
          </a:p>
          <a:p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latin typeface="Myanmar Text" panose="020B0502040204020203" pitchFamily="34" charset="0"/>
                <a:cs typeface="Myanmar Text" panose="020B0502040204020203" pitchFamily="34" charset="0"/>
              </a:rPr>
              <a:t>Jay Parsana 013779389</a:t>
            </a:r>
          </a:p>
          <a:p>
            <a:r>
              <a:rPr lang="en-US" sz="2400" b="1" dirty="0" err="1">
                <a:ln w="9525">
                  <a:solidFill>
                    <a:schemeClr val="bg1"/>
                  </a:solidFill>
                  <a:prstDash val="solid"/>
                </a:ln>
                <a:latin typeface="Myanmar Text" panose="020B0502040204020203" pitchFamily="34" charset="0"/>
                <a:cs typeface="Myanmar Text" panose="020B0502040204020203" pitchFamily="34" charset="0"/>
              </a:rPr>
              <a:t>Vatsal</a:t>
            </a:r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latin typeface="Myanmar Text" panose="020B0502040204020203" pitchFamily="34" charset="0"/>
                <a:cs typeface="Myanmar Text" panose="020B0502040204020203" pitchFamily="34" charset="0"/>
              </a:rPr>
              <a:t> Makani 013731614</a:t>
            </a:r>
          </a:p>
          <a:p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latin typeface="Myanmar Text" panose="020B0502040204020203" pitchFamily="34" charset="0"/>
                <a:cs typeface="Myanmar Text" panose="020B0502040204020203" pitchFamily="34" charset="0"/>
              </a:rPr>
              <a:t>Yash Amin 013006253</a:t>
            </a:r>
          </a:p>
          <a:p>
            <a:pPr>
              <a:lnSpc>
                <a:spcPct val="90000"/>
              </a:lnSpc>
            </a:pPr>
            <a:endParaRPr lang="en-US" sz="2800" b="1" dirty="0">
              <a:ln w="9525">
                <a:solidFill>
                  <a:schemeClr val="bg1"/>
                </a:solidFill>
                <a:prstDash val="solid"/>
              </a:ln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9E41A1-6F17-3F4F-B1DF-750F0C314995}"/>
              </a:ext>
            </a:extLst>
          </p:cNvPr>
          <p:cNvSpPr/>
          <p:nvPr/>
        </p:nvSpPr>
        <p:spPr>
          <a:xfrm>
            <a:off x="4054839" y="2736502"/>
            <a:ext cx="4082320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Final Presentation</a:t>
            </a:r>
          </a:p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CMPE 180 C</a:t>
            </a:r>
          </a:p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Group 4</a:t>
            </a:r>
          </a:p>
        </p:txBody>
      </p:sp>
    </p:spTree>
    <p:extLst>
      <p:ext uri="{BB962C8B-B14F-4D97-AF65-F5344CB8AC3E}">
        <p14:creationId xmlns:p14="http://schemas.microsoft.com/office/powerpoint/2010/main" val="967175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77A9AE49-8352-124B-A3FA-D2F8FEC36C9A}"/>
              </a:ext>
            </a:extLst>
          </p:cNvPr>
          <p:cNvSpPr/>
          <p:nvPr/>
        </p:nvSpPr>
        <p:spPr>
          <a:xfrm>
            <a:off x="1247776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308"/>
          <a:stretch/>
        </p:blipFill>
        <p:spPr>
          <a:xfrm>
            <a:off x="1330326" y="3547585"/>
            <a:ext cx="1936750" cy="19388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doing Programming Assignments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F37C604-3630-6E4F-ADDA-A721B22D6CFB}"/>
              </a:ext>
            </a:extLst>
          </p:cNvPr>
          <p:cNvSpPr/>
          <p:nvPr/>
        </p:nvSpPr>
        <p:spPr>
          <a:xfrm>
            <a:off x="3475469" y="4158215"/>
            <a:ext cx="613354" cy="52332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8BCF440-2A83-8E40-B1F2-BEA0EF4B0E48}"/>
              </a:ext>
            </a:extLst>
          </p:cNvPr>
          <p:cNvSpPr/>
          <p:nvPr/>
        </p:nvSpPr>
        <p:spPr>
          <a:xfrm>
            <a:off x="7122227" y="2073274"/>
            <a:ext cx="602275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B8DED96-54BC-144A-A0B4-271EFA5475EC}"/>
              </a:ext>
            </a:extLst>
          </p:cNvPr>
          <p:cNvSpPr/>
          <p:nvPr/>
        </p:nvSpPr>
        <p:spPr>
          <a:xfrm>
            <a:off x="8796841" y="2073274"/>
            <a:ext cx="717171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6F7291B-56D0-174E-9FC7-4F51FBF520B8}"/>
              </a:ext>
            </a:extLst>
          </p:cNvPr>
          <p:cNvSpPr/>
          <p:nvPr/>
        </p:nvSpPr>
        <p:spPr>
          <a:xfrm>
            <a:off x="10673266" y="2073274"/>
            <a:ext cx="672396" cy="498475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</p:spTree>
    <p:extLst>
      <p:ext uri="{BB962C8B-B14F-4D97-AF65-F5344CB8AC3E}">
        <p14:creationId xmlns:p14="http://schemas.microsoft.com/office/powerpoint/2010/main" val="3245797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77A9AE49-8352-124B-A3FA-D2F8FEC36C9A}"/>
              </a:ext>
            </a:extLst>
          </p:cNvPr>
          <p:cNvSpPr/>
          <p:nvPr/>
        </p:nvSpPr>
        <p:spPr>
          <a:xfrm>
            <a:off x="1247776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885"/>
          <a:stretch/>
        </p:blipFill>
        <p:spPr>
          <a:xfrm>
            <a:off x="1330326" y="3547585"/>
            <a:ext cx="1936750" cy="194769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doing Programming Assignments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8BCF440-2A83-8E40-B1F2-BEA0EF4B0E48}"/>
              </a:ext>
            </a:extLst>
          </p:cNvPr>
          <p:cNvSpPr/>
          <p:nvPr/>
        </p:nvSpPr>
        <p:spPr>
          <a:xfrm>
            <a:off x="7122227" y="2073274"/>
            <a:ext cx="602275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B8DED96-54BC-144A-A0B4-271EFA5475EC}"/>
              </a:ext>
            </a:extLst>
          </p:cNvPr>
          <p:cNvSpPr/>
          <p:nvPr/>
        </p:nvSpPr>
        <p:spPr>
          <a:xfrm>
            <a:off x="8796841" y="2073274"/>
            <a:ext cx="717171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6F7291B-56D0-174E-9FC7-4F51FBF520B8}"/>
              </a:ext>
            </a:extLst>
          </p:cNvPr>
          <p:cNvSpPr/>
          <p:nvPr/>
        </p:nvSpPr>
        <p:spPr>
          <a:xfrm>
            <a:off x="10608816" y="2073274"/>
            <a:ext cx="660771" cy="498475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0FCA6C-3A64-3840-81A5-033C85F08DFA}"/>
              </a:ext>
            </a:extLst>
          </p:cNvPr>
          <p:cNvSpPr/>
          <p:nvPr/>
        </p:nvSpPr>
        <p:spPr>
          <a:xfrm>
            <a:off x="114300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</p:spTree>
    <p:extLst>
      <p:ext uri="{BB962C8B-B14F-4D97-AF65-F5344CB8AC3E}">
        <p14:creationId xmlns:p14="http://schemas.microsoft.com/office/powerpoint/2010/main" val="4243887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77A9AE49-8352-124B-A3FA-D2F8FEC36C9A}"/>
              </a:ext>
            </a:extLst>
          </p:cNvPr>
          <p:cNvSpPr/>
          <p:nvPr/>
        </p:nvSpPr>
        <p:spPr>
          <a:xfrm>
            <a:off x="1247776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308"/>
          <a:stretch/>
        </p:blipFill>
        <p:spPr>
          <a:xfrm>
            <a:off x="1330326" y="3547585"/>
            <a:ext cx="1936750" cy="19388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doing Programming Assignments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B8DED96-54BC-144A-A0B4-271EFA5475EC}"/>
              </a:ext>
            </a:extLst>
          </p:cNvPr>
          <p:cNvSpPr/>
          <p:nvPr/>
        </p:nvSpPr>
        <p:spPr>
          <a:xfrm>
            <a:off x="8796841" y="2114548"/>
            <a:ext cx="699861" cy="530998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6F7291B-56D0-174E-9FC7-4F51FBF520B8}"/>
              </a:ext>
            </a:extLst>
          </p:cNvPr>
          <p:cNvSpPr/>
          <p:nvPr/>
        </p:nvSpPr>
        <p:spPr>
          <a:xfrm>
            <a:off x="10599938" y="2073274"/>
            <a:ext cx="669649" cy="498475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0FCA6C-3A64-3840-81A5-033C85F08DFA}"/>
              </a:ext>
            </a:extLst>
          </p:cNvPr>
          <p:cNvSpPr/>
          <p:nvPr/>
        </p:nvSpPr>
        <p:spPr>
          <a:xfrm>
            <a:off x="114300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B9EF444-8F36-A343-AF3A-B7DA2380C1AC}"/>
              </a:ext>
            </a:extLst>
          </p:cNvPr>
          <p:cNvSpPr/>
          <p:nvPr/>
        </p:nvSpPr>
        <p:spPr>
          <a:xfrm>
            <a:off x="3553195" y="4255053"/>
            <a:ext cx="602275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</p:spTree>
    <p:extLst>
      <p:ext uri="{BB962C8B-B14F-4D97-AF65-F5344CB8AC3E}">
        <p14:creationId xmlns:p14="http://schemas.microsoft.com/office/powerpoint/2010/main" val="1253875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77A9AE49-8352-124B-A3FA-D2F8FEC36C9A}"/>
              </a:ext>
            </a:extLst>
          </p:cNvPr>
          <p:cNvSpPr/>
          <p:nvPr/>
        </p:nvSpPr>
        <p:spPr>
          <a:xfrm>
            <a:off x="1247776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582"/>
          <a:stretch/>
        </p:blipFill>
        <p:spPr>
          <a:xfrm>
            <a:off x="1330326" y="3547585"/>
            <a:ext cx="1936750" cy="19121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doing Programming Assignments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B8DED96-54BC-144A-A0B4-271EFA5475EC}"/>
              </a:ext>
            </a:extLst>
          </p:cNvPr>
          <p:cNvSpPr/>
          <p:nvPr/>
        </p:nvSpPr>
        <p:spPr>
          <a:xfrm>
            <a:off x="7100886" y="2114548"/>
            <a:ext cx="621785" cy="597456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6F7291B-56D0-174E-9FC7-4F51FBF520B8}"/>
              </a:ext>
            </a:extLst>
          </p:cNvPr>
          <p:cNvSpPr/>
          <p:nvPr/>
        </p:nvSpPr>
        <p:spPr>
          <a:xfrm>
            <a:off x="8832353" y="2111077"/>
            <a:ext cx="698715" cy="58317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0FCA6C-3A64-3840-81A5-033C85F08DFA}"/>
              </a:ext>
            </a:extLst>
          </p:cNvPr>
          <p:cNvSpPr/>
          <p:nvPr/>
        </p:nvSpPr>
        <p:spPr>
          <a:xfrm>
            <a:off x="114300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B9EF444-8F36-A343-AF3A-B7DA2380C1AC}"/>
              </a:ext>
            </a:extLst>
          </p:cNvPr>
          <p:cNvSpPr/>
          <p:nvPr/>
        </p:nvSpPr>
        <p:spPr>
          <a:xfrm>
            <a:off x="3553195" y="4255053"/>
            <a:ext cx="602275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</p:spTree>
    <p:extLst>
      <p:ext uri="{BB962C8B-B14F-4D97-AF65-F5344CB8AC3E}">
        <p14:creationId xmlns:p14="http://schemas.microsoft.com/office/powerpoint/2010/main" val="4065536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582"/>
          <a:stretch/>
        </p:blipFill>
        <p:spPr>
          <a:xfrm>
            <a:off x="1330326" y="3547585"/>
            <a:ext cx="1936750" cy="19121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doing Programming Assignments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B8DED96-54BC-144A-A0B4-271EFA5475EC}"/>
              </a:ext>
            </a:extLst>
          </p:cNvPr>
          <p:cNvSpPr/>
          <p:nvPr/>
        </p:nvSpPr>
        <p:spPr>
          <a:xfrm>
            <a:off x="7100886" y="2114548"/>
            <a:ext cx="621785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6F7291B-56D0-174E-9FC7-4F51FBF520B8}"/>
              </a:ext>
            </a:extLst>
          </p:cNvPr>
          <p:cNvSpPr/>
          <p:nvPr/>
        </p:nvSpPr>
        <p:spPr>
          <a:xfrm>
            <a:off x="8796841" y="2128833"/>
            <a:ext cx="698715" cy="51276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0FCA6C-3A64-3840-81A5-033C85F08DFA}"/>
              </a:ext>
            </a:extLst>
          </p:cNvPr>
          <p:cNvSpPr/>
          <p:nvPr/>
        </p:nvSpPr>
        <p:spPr>
          <a:xfrm>
            <a:off x="114300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B9EF444-8F36-A343-AF3A-B7DA2380C1AC}"/>
              </a:ext>
            </a:extLst>
          </p:cNvPr>
          <p:cNvSpPr/>
          <p:nvPr/>
        </p:nvSpPr>
        <p:spPr>
          <a:xfrm>
            <a:off x="3553195" y="4255053"/>
            <a:ext cx="602275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83AA95-B315-CF49-986B-24CB6B818125}"/>
              </a:ext>
            </a:extLst>
          </p:cNvPr>
          <p:cNvSpPr/>
          <p:nvPr/>
        </p:nvSpPr>
        <p:spPr>
          <a:xfrm>
            <a:off x="10618138" y="2128833"/>
            <a:ext cx="615874" cy="51276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</p:spTree>
    <p:extLst>
      <p:ext uri="{BB962C8B-B14F-4D97-AF65-F5344CB8AC3E}">
        <p14:creationId xmlns:p14="http://schemas.microsoft.com/office/powerpoint/2010/main" val="1041074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582"/>
          <a:stretch/>
        </p:blipFill>
        <p:spPr>
          <a:xfrm>
            <a:off x="1330326" y="3547585"/>
            <a:ext cx="1936750" cy="19121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doing Programming Assignments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B8DED96-54BC-144A-A0B4-271EFA5475EC}"/>
              </a:ext>
            </a:extLst>
          </p:cNvPr>
          <p:cNvSpPr/>
          <p:nvPr/>
        </p:nvSpPr>
        <p:spPr>
          <a:xfrm>
            <a:off x="7100886" y="2114548"/>
            <a:ext cx="621785" cy="527045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6F7291B-56D0-174E-9FC7-4F51FBF520B8}"/>
              </a:ext>
            </a:extLst>
          </p:cNvPr>
          <p:cNvSpPr/>
          <p:nvPr/>
        </p:nvSpPr>
        <p:spPr>
          <a:xfrm>
            <a:off x="8796841" y="2128833"/>
            <a:ext cx="698715" cy="498475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0FCA6C-3A64-3840-81A5-033C85F08DFA}"/>
              </a:ext>
            </a:extLst>
          </p:cNvPr>
          <p:cNvSpPr/>
          <p:nvPr/>
        </p:nvSpPr>
        <p:spPr>
          <a:xfrm>
            <a:off x="114300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B9EF444-8F36-A343-AF3A-B7DA2380C1AC}"/>
              </a:ext>
            </a:extLst>
          </p:cNvPr>
          <p:cNvSpPr/>
          <p:nvPr/>
        </p:nvSpPr>
        <p:spPr>
          <a:xfrm>
            <a:off x="3553195" y="4255053"/>
            <a:ext cx="602275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83AA95-B315-CF49-986B-24CB6B818125}"/>
              </a:ext>
            </a:extLst>
          </p:cNvPr>
          <p:cNvSpPr/>
          <p:nvPr/>
        </p:nvSpPr>
        <p:spPr>
          <a:xfrm>
            <a:off x="10618138" y="2128833"/>
            <a:ext cx="615874" cy="51276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3BBF7E98-EB0E-C743-8A4D-F23E34AC33A1}"/>
              </a:ext>
            </a:extLst>
          </p:cNvPr>
          <p:cNvSpPr/>
          <p:nvPr/>
        </p:nvSpPr>
        <p:spPr>
          <a:xfrm>
            <a:off x="3553195" y="225980"/>
            <a:ext cx="4606554" cy="1502807"/>
          </a:xfrm>
          <a:prstGeom prst="cloud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B81934-DBA4-8E4C-88F0-FA059EAAB8B3}"/>
              </a:ext>
            </a:extLst>
          </p:cNvPr>
          <p:cNvCxnSpPr>
            <a:stCxn id="22" idx="6"/>
            <a:endCxn id="4" idx="2"/>
          </p:cNvCxnSpPr>
          <p:nvPr/>
        </p:nvCxnSpPr>
        <p:spPr>
          <a:xfrm>
            <a:off x="1014412" y="802481"/>
            <a:ext cx="2553072" cy="17490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12750DD-6D5F-6D4D-9F35-704D026936C8}"/>
              </a:ext>
            </a:extLst>
          </p:cNvPr>
          <p:cNvSpPr txBox="1"/>
          <p:nvPr/>
        </p:nvSpPr>
        <p:spPr>
          <a:xfrm>
            <a:off x="4155470" y="609598"/>
            <a:ext cx="32678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 0 needs help but it cannot enter the waiting queue and resumes working.</a:t>
            </a:r>
          </a:p>
        </p:txBody>
      </p:sp>
    </p:spTree>
    <p:extLst>
      <p:ext uri="{BB962C8B-B14F-4D97-AF65-F5344CB8AC3E}">
        <p14:creationId xmlns:p14="http://schemas.microsoft.com/office/powerpoint/2010/main" val="45814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35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35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35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33"/>
          <a:stretch/>
        </p:blipFill>
        <p:spPr>
          <a:xfrm>
            <a:off x="1330326" y="3547585"/>
            <a:ext cx="1936750" cy="192993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doing Programming Assignments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B8DED96-54BC-144A-A0B4-271EFA5475EC}"/>
              </a:ext>
            </a:extLst>
          </p:cNvPr>
          <p:cNvSpPr/>
          <p:nvPr/>
        </p:nvSpPr>
        <p:spPr>
          <a:xfrm>
            <a:off x="7031115" y="2114548"/>
            <a:ext cx="691556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6F7291B-56D0-174E-9FC7-4F51FBF520B8}"/>
              </a:ext>
            </a:extLst>
          </p:cNvPr>
          <p:cNvSpPr/>
          <p:nvPr/>
        </p:nvSpPr>
        <p:spPr>
          <a:xfrm>
            <a:off x="8796841" y="2128833"/>
            <a:ext cx="698715" cy="58317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0FCA6C-3A64-3840-81A5-033C85F08DFA}"/>
              </a:ext>
            </a:extLst>
          </p:cNvPr>
          <p:cNvSpPr/>
          <p:nvPr/>
        </p:nvSpPr>
        <p:spPr>
          <a:xfrm>
            <a:off x="114300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B9EF444-8F36-A343-AF3A-B7DA2380C1AC}"/>
              </a:ext>
            </a:extLst>
          </p:cNvPr>
          <p:cNvSpPr/>
          <p:nvPr/>
        </p:nvSpPr>
        <p:spPr>
          <a:xfrm>
            <a:off x="3388339" y="312184"/>
            <a:ext cx="1053250" cy="940354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83AA95-B315-CF49-986B-24CB6B818125}"/>
              </a:ext>
            </a:extLst>
          </p:cNvPr>
          <p:cNvSpPr/>
          <p:nvPr/>
        </p:nvSpPr>
        <p:spPr>
          <a:xfrm>
            <a:off x="10618138" y="2128833"/>
            <a:ext cx="615874" cy="51276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</p:spTree>
    <p:extLst>
      <p:ext uri="{BB962C8B-B14F-4D97-AF65-F5344CB8AC3E}">
        <p14:creationId xmlns:p14="http://schemas.microsoft.com/office/powerpoint/2010/main" val="3752875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308"/>
          <a:stretch/>
        </p:blipFill>
        <p:spPr>
          <a:xfrm>
            <a:off x="1330326" y="3547585"/>
            <a:ext cx="1936750" cy="19388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doing Programming Assignments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B8DED96-54BC-144A-A0B4-271EFA5475EC}"/>
              </a:ext>
            </a:extLst>
          </p:cNvPr>
          <p:cNvSpPr/>
          <p:nvPr/>
        </p:nvSpPr>
        <p:spPr>
          <a:xfrm>
            <a:off x="3488924" y="4177287"/>
            <a:ext cx="664714" cy="545633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6F7291B-56D0-174E-9FC7-4F51FBF520B8}"/>
              </a:ext>
            </a:extLst>
          </p:cNvPr>
          <p:cNvSpPr/>
          <p:nvPr/>
        </p:nvSpPr>
        <p:spPr>
          <a:xfrm>
            <a:off x="8796841" y="2128833"/>
            <a:ext cx="698715" cy="58317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0FCA6C-3A64-3840-81A5-033C85F08DFA}"/>
              </a:ext>
            </a:extLst>
          </p:cNvPr>
          <p:cNvSpPr/>
          <p:nvPr/>
        </p:nvSpPr>
        <p:spPr>
          <a:xfrm>
            <a:off x="114300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B9EF444-8F36-A343-AF3A-B7DA2380C1AC}"/>
              </a:ext>
            </a:extLst>
          </p:cNvPr>
          <p:cNvSpPr/>
          <p:nvPr/>
        </p:nvSpPr>
        <p:spPr>
          <a:xfrm>
            <a:off x="3388339" y="312184"/>
            <a:ext cx="1053250" cy="940354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83AA95-B315-CF49-986B-24CB6B818125}"/>
              </a:ext>
            </a:extLst>
          </p:cNvPr>
          <p:cNvSpPr/>
          <p:nvPr/>
        </p:nvSpPr>
        <p:spPr>
          <a:xfrm>
            <a:off x="10618138" y="2128833"/>
            <a:ext cx="615874" cy="51276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</p:spTree>
    <p:extLst>
      <p:ext uri="{BB962C8B-B14F-4D97-AF65-F5344CB8AC3E}">
        <p14:creationId xmlns:p14="http://schemas.microsoft.com/office/powerpoint/2010/main" val="335329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308"/>
          <a:stretch/>
        </p:blipFill>
        <p:spPr>
          <a:xfrm>
            <a:off x="1330326" y="3547585"/>
            <a:ext cx="1936750" cy="19388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doing Programming Assignments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B8DED96-54BC-144A-A0B4-271EFA5475EC}"/>
              </a:ext>
            </a:extLst>
          </p:cNvPr>
          <p:cNvSpPr/>
          <p:nvPr/>
        </p:nvSpPr>
        <p:spPr>
          <a:xfrm>
            <a:off x="3462291" y="4177287"/>
            <a:ext cx="691347" cy="563389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6F7291B-56D0-174E-9FC7-4F51FBF520B8}"/>
              </a:ext>
            </a:extLst>
          </p:cNvPr>
          <p:cNvSpPr/>
          <p:nvPr/>
        </p:nvSpPr>
        <p:spPr>
          <a:xfrm>
            <a:off x="7125204" y="2032000"/>
            <a:ext cx="678268" cy="498475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0FCA6C-3A64-3840-81A5-033C85F08DFA}"/>
              </a:ext>
            </a:extLst>
          </p:cNvPr>
          <p:cNvSpPr/>
          <p:nvPr/>
        </p:nvSpPr>
        <p:spPr>
          <a:xfrm>
            <a:off x="114300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B9EF444-8F36-A343-AF3A-B7DA2380C1AC}"/>
              </a:ext>
            </a:extLst>
          </p:cNvPr>
          <p:cNvSpPr/>
          <p:nvPr/>
        </p:nvSpPr>
        <p:spPr>
          <a:xfrm>
            <a:off x="3388339" y="312184"/>
            <a:ext cx="1053250" cy="940354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83AA95-B315-CF49-986B-24CB6B818125}"/>
              </a:ext>
            </a:extLst>
          </p:cNvPr>
          <p:cNvSpPr/>
          <p:nvPr/>
        </p:nvSpPr>
        <p:spPr>
          <a:xfrm>
            <a:off x="8889459" y="2070099"/>
            <a:ext cx="615874" cy="51276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</p:spTree>
    <p:extLst>
      <p:ext uri="{BB962C8B-B14F-4D97-AF65-F5344CB8AC3E}">
        <p14:creationId xmlns:p14="http://schemas.microsoft.com/office/powerpoint/2010/main" val="1098013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BF99D75-AAD9-434F-A337-E25E7BC2443F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5" t="14426" r="34814"/>
          <a:stretch/>
        </p:blipFill>
        <p:spPr>
          <a:xfrm>
            <a:off x="2446232" y="559293"/>
            <a:ext cx="7603289" cy="5370990"/>
          </a:xfrm>
          <a:prstGeom prst="rect">
            <a:avLst/>
          </a:prstGeom>
        </p:spPr>
      </p:pic>
      <p:sp>
        <p:nvSpPr>
          <p:cNvPr id="7" name="Right Arrow 10">
            <a:extLst>
              <a:ext uri="{FF2B5EF4-FFF2-40B4-BE49-F238E27FC236}">
                <a16:creationId xmlns:a16="http://schemas.microsoft.com/office/drawing/2014/main" id="{5E94CF8C-AE40-4A2C-8CEF-69F7BF542037}"/>
              </a:ext>
            </a:extLst>
          </p:cNvPr>
          <p:cNvSpPr/>
          <p:nvPr/>
        </p:nvSpPr>
        <p:spPr>
          <a:xfrm rot="10800000">
            <a:off x="5424256" y="2508666"/>
            <a:ext cx="497150" cy="202739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ight Arrow 10">
            <a:extLst>
              <a:ext uri="{FF2B5EF4-FFF2-40B4-BE49-F238E27FC236}">
                <a16:creationId xmlns:a16="http://schemas.microsoft.com/office/drawing/2014/main" id="{4598E1A3-F590-4027-B2AE-F75B300AD263}"/>
              </a:ext>
            </a:extLst>
          </p:cNvPr>
          <p:cNvSpPr/>
          <p:nvPr/>
        </p:nvSpPr>
        <p:spPr>
          <a:xfrm rot="10800000">
            <a:off x="5847425" y="3143418"/>
            <a:ext cx="497150" cy="202739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3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25" accel="50000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25" accel="50000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25" accel="50000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25" accel="50000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01104-532A-5647-BF8B-29BAB8BC7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1759316"/>
          </a:xfrm>
        </p:spPr>
        <p:txBody>
          <a:bodyPr>
            <a:normAutofit/>
          </a:bodyPr>
          <a:lstStyle/>
          <a:p>
            <a:r>
              <a:rPr lang="en-US" sz="2800" dirty="0"/>
              <a:t>What is the Sleeping TA problem?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B0472-210D-C848-9D42-5B7B927E6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480" y="1676400"/>
            <a:ext cx="4057426" cy="4139938"/>
          </a:xfrm>
        </p:spPr>
        <p:txBody>
          <a:bodyPr>
            <a:normAutofit/>
          </a:bodyPr>
          <a:lstStyle/>
          <a:p>
            <a:pPr marL="0" indent="0">
              <a:lnSpc>
                <a:spcPct val="102000"/>
              </a:lnSpc>
              <a:buNone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2000"/>
              </a:lnSpc>
              <a:buFont typeface="Wingdings" charset="2"/>
              <a:buChar char="Ø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is either awake and helping a student, or is asleep when is he is not.</a:t>
            </a:r>
          </a:p>
          <a:p>
            <a:pPr marL="0" indent="0">
              <a:lnSpc>
                <a:spcPct val="102000"/>
              </a:lnSpc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2000"/>
              </a:lnSpc>
              <a:buFont typeface="Wingdings" charset="2"/>
              <a:buChar char="Ø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can only cater to one student a time, while a maximum of three students can be seated outside the TA’s room waiting to be addressed.</a:t>
            </a:r>
          </a:p>
          <a:p>
            <a:pPr>
              <a:lnSpc>
                <a:spcPct val="102000"/>
              </a:lnSpc>
              <a:buFont typeface="Wingdings" charset="2"/>
              <a:buChar char="Ø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2000"/>
              </a:lnSpc>
              <a:buFont typeface="Wingdings" charset="2"/>
              <a:buChar char="Ø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classic problem concerning access to the critical section which is resolved here with the implementation of Mutex and Semaphores.</a:t>
            </a:r>
          </a:p>
          <a:p>
            <a:pPr marL="0" indent="0">
              <a:lnSpc>
                <a:spcPct val="102000"/>
              </a:lnSpc>
              <a:buNone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Related image">
            <a:extLst>
              <a:ext uri="{FF2B5EF4-FFF2-40B4-BE49-F238E27FC236}">
                <a16:creationId xmlns:a16="http://schemas.microsoft.com/office/drawing/2014/main" id="{FA314B99-21BB-4A43-AA58-4616737BC6A9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5" r="16849"/>
          <a:stretch/>
        </p:blipFill>
        <p:spPr bwMode="auto">
          <a:xfrm>
            <a:off x="5181600" y="10"/>
            <a:ext cx="7010399" cy="6857990"/>
          </a:xfrm>
          <a:prstGeom prst="rect">
            <a:avLst/>
          </a:prstGeom>
          <a:noFill/>
        </p:spPr>
      </p:pic>
      <p:sp>
        <p:nvSpPr>
          <p:cNvPr id="14" name="Freeform 6">
            <a:extLst>
              <a:ext uri="{FF2B5EF4-FFF2-40B4-BE49-F238E27FC236}">
                <a16:creationId xmlns:a16="http://schemas.microsoft.com/office/drawing/2014/main" id="{B33DBEF2-0A54-4CCF-952F-ABFA981C6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01355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83C2724-484C-4259-91D0-61087F89B389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" t="6257"/>
          <a:stretch/>
        </p:blipFill>
        <p:spPr>
          <a:xfrm>
            <a:off x="810969" y="287547"/>
            <a:ext cx="10974361" cy="5901933"/>
          </a:xfrm>
          <a:prstGeom prst="rect">
            <a:avLst/>
          </a:prstGeom>
        </p:spPr>
      </p:pic>
      <p:sp>
        <p:nvSpPr>
          <p:cNvPr id="6" name="Right Arrow 8">
            <a:extLst>
              <a:ext uri="{FF2B5EF4-FFF2-40B4-BE49-F238E27FC236}">
                <a16:creationId xmlns:a16="http://schemas.microsoft.com/office/drawing/2014/main" id="{CE4ACC90-BF26-4EE2-BE1E-9CEB7332E7D9}"/>
              </a:ext>
            </a:extLst>
          </p:cNvPr>
          <p:cNvSpPr/>
          <p:nvPr/>
        </p:nvSpPr>
        <p:spPr>
          <a:xfrm>
            <a:off x="321212" y="2556792"/>
            <a:ext cx="489757" cy="330018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8">
            <a:extLst>
              <a:ext uri="{FF2B5EF4-FFF2-40B4-BE49-F238E27FC236}">
                <a16:creationId xmlns:a16="http://schemas.microsoft.com/office/drawing/2014/main" id="{A791A5B6-F23E-4278-B42C-7A4203348177}"/>
              </a:ext>
            </a:extLst>
          </p:cNvPr>
          <p:cNvSpPr/>
          <p:nvPr/>
        </p:nvSpPr>
        <p:spPr>
          <a:xfrm>
            <a:off x="335280" y="2845801"/>
            <a:ext cx="489757" cy="330018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366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25" accel="50000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25" accel="50000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25" accel="50000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25" accel="50000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screenshot of a computer&#10;&#10;Description automatically generated">
            <a:extLst>
              <a:ext uri="{FF2B5EF4-FFF2-40B4-BE49-F238E27FC236}">
                <a16:creationId xmlns:a16="http://schemas.microsoft.com/office/drawing/2014/main" id="{9B7C8CBD-D460-446C-85F8-75F419B02C8B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2" t="6563"/>
          <a:stretch/>
        </p:blipFill>
        <p:spPr>
          <a:xfrm>
            <a:off x="1219200" y="428660"/>
            <a:ext cx="9819310" cy="565404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</p:pic>
      <p:sp>
        <p:nvSpPr>
          <p:cNvPr id="13" name="Right Arrow 5">
            <a:extLst>
              <a:ext uri="{FF2B5EF4-FFF2-40B4-BE49-F238E27FC236}">
                <a16:creationId xmlns:a16="http://schemas.microsoft.com/office/drawing/2014/main" id="{679D60D6-8827-4139-B72A-FCC7C0B64742}"/>
              </a:ext>
            </a:extLst>
          </p:cNvPr>
          <p:cNvSpPr/>
          <p:nvPr/>
        </p:nvSpPr>
        <p:spPr>
          <a:xfrm>
            <a:off x="728846" y="2606014"/>
            <a:ext cx="424644" cy="271283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6">
            <a:extLst>
              <a:ext uri="{FF2B5EF4-FFF2-40B4-BE49-F238E27FC236}">
                <a16:creationId xmlns:a16="http://schemas.microsoft.com/office/drawing/2014/main" id="{3EEA9C87-A563-4D92-AE45-41C88CAE7652}"/>
              </a:ext>
            </a:extLst>
          </p:cNvPr>
          <p:cNvSpPr/>
          <p:nvPr/>
        </p:nvSpPr>
        <p:spPr>
          <a:xfrm>
            <a:off x="728846" y="2877297"/>
            <a:ext cx="424644" cy="271283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7">
            <a:extLst>
              <a:ext uri="{FF2B5EF4-FFF2-40B4-BE49-F238E27FC236}">
                <a16:creationId xmlns:a16="http://schemas.microsoft.com/office/drawing/2014/main" id="{074F8F40-7B30-4312-A691-1F6878D2832E}"/>
              </a:ext>
            </a:extLst>
          </p:cNvPr>
          <p:cNvSpPr/>
          <p:nvPr/>
        </p:nvSpPr>
        <p:spPr>
          <a:xfrm>
            <a:off x="728364" y="3311296"/>
            <a:ext cx="424644" cy="271283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870912-4909-4EA5-A71E-301C12ACF712}"/>
              </a:ext>
            </a:extLst>
          </p:cNvPr>
          <p:cNvSpPr/>
          <p:nvPr/>
        </p:nvSpPr>
        <p:spPr>
          <a:xfrm>
            <a:off x="5564455" y="2741655"/>
            <a:ext cx="2005387" cy="192294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EEB65B4-22A7-47BE-AEFE-4E30F42C3A42}"/>
              </a:ext>
            </a:extLst>
          </p:cNvPr>
          <p:cNvCxnSpPr>
            <a:cxnSpLocks/>
          </p:cNvCxnSpPr>
          <p:nvPr/>
        </p:nvCxnSpPr>
        <p:spPr>
          <a:xfrm flipV="1">
            <a:off x="4296792" y="3672841"/>
            <a:ext cx="1201954" cy="545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CF4FD89-DA21-40C1-80FC-C1EA0252FA80}"/>
              </a:ext>
            </a:extLst>
          </p:cNvPr>
          <p:cNvSpPr txBox="1"/>
          <p:nvPr/>
        </p:nvSpPr>
        <p:spPr>
          <a:xfrm>
            <a:off x="5812273" y="3142583"/>
            <a:ext cx="164201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Since 0 Chairs are left, more students cannot come to seek help from the Teaching Assistant.</a:t>
            </a:r>
          </a:p>
        </p:txBody>
      </p:sp>
      <p:sp>
        <p:nvSpPr>
          <p:cNvPr id="24" name="Right Arrow 7">
            <a:extLst>
              <a:ext uri="{FF2B5EF4-FFF2-40B4-BE49-F238E27FC236}">
                <a16:creationId xmlns:a16="http://schemas.microsoft.com/office/drawing/2014/main" id="{AB806306-5767-4682-B687-5818D7A306C6}"/>
              </a:ext>
            </a:extLst>
          </p:cNvPr>
          <p:cNvSpPr/>
          <p:nvPr/>
        </p:nvSpPr>
        <p:spPr>
          <a:xfrm>
            <a:off x="728846" y="3727359"/>
            <a:ext cx="424644" cy="271283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01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35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35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125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9" grpId="0" animBg="1"/>
      <p:bldP spid="21" grpId="0"/>
      <p:bldP spid="2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C151B-AA3F-4395-BCEB-2F6E5AC91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75F3F51-44F2-4617-81ED-21E6B9660181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6499" r="8161"/>
          <a:stretch/>
        </p:blipFill>
        <p:spPr>
          <a:xfrm>
            <a:off x="690880" y="289560"/>
            <a:ext cx="10617199" cy="5792316"/>
          </a:xfrm>
          <a:prstGeom prst="rect">
            <a:avLst/>
          </a:prstGeom>
        </p:spPr>
      </p:pic>
      <p:sp>
        <p:nvSpPr>
          <p:cNvPr id="5" name="Left Arrow 5">
            <a:extLst>
              <a:ext uri="{FF2B5EF4-FFF2-40B4-BE49-F238E27FC236}">
                <a16:creationId xmlns:a16="http://schemas.microsoft.com/office/drawing/2014/main" id="{EC227665-F393-4029-A9D6-5FF841F5A3FE}"/>
              </a:ext>
            </a:extLst>
          </p:cNvPr>
          <p:cNvSpPr/>
          <p:nvPr/>
        </p:nvSpPr>
        <p:spPr>
          <a:xfrm>
            <a:off x="4475206" y="3812434"/>
            <a:ext cx="690632" cy="214312"/>
          </a:xfrm>
          <a:prstGeom prst="lef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42F68D-E2AF-4A02-8B60-EE3B17ED6EFC}"/>
              </a:ext>
            </a:extLst>
          </p:cNvPr>
          <p:cNvSpPr/>
          <p:nvPr/>
        </p:nvSpPr>
        <p:spPr>
          <a:xfrm>
            <a:off x="8358190" y="1593057"/>
            <a:ext cx="1640250" cy="109299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7">
            <a:extLst>
              <a:ext uri="{FF2B5EF4-FFF2-40B4-BE49-F238E27FC236}">
                <a16:creationId xmlns:a16="http://schemas.microsoft.com/office/drawing/2014/main" id="{41599F46-AB79-47C7-8AC1-14E4238CC231}"/>
              </a:ext>
            </a:extLst>
          </p:cNvPr>
          <p:cNvSpPr/>
          <p:nvPr/>
        </p:nvSpPr>
        <p:spPr>
          <a:xfrm>
            <a:off x="1594486" y="4198098"/>
            <a:ext cx="374092" cy="207168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D58A18B-6071-41E7-A14F-B655734D1442}"/>
              </a:ext>
            </a:extLst>
          </p:cNvPr>
          <p:cNvSpPr/>
          <p:nvPr/>
        </p:nvSpPr>
        <p:spPr>
          <a:xfrm>
            <a:off x="6786880" y="4124951"/>
            <a:ext cx="1711373" cy="1341394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BD8937B-5D77-4D74-BBEF-E3D98EE20797}"/>
              </a:ext>
            </a:extLst>
          </p:cNvPr>
          <p:cNvCxnSpPr>
            <a:cxnSpLocks/>
            <a:endCxn id="9" idx="2"/>
          </p:cNvCxnSpPr>
          <p:nvPr/>
        </p:nvCxnSpPr>
        <p:spPr>
          <a:xfrm>
            <a:off x="5532699" y="4358931"/>
            <a:ext cx="1254181" cy="43671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CF937CE-B787-452C-8D0D-8EAF98851FDE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4159552" y="2139554"/>
            <a:ext cx="4198638" cy="1672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279A4B7-EE1A-4ED3-85A6-4F5A9CEFAF14}"/>
              </a:ext>
            </a:extLst>
          </p:cNvPr>
          <p:cNvSpPr txBox="1"/>
          <p:nvPr/>
        </p:nvSpPr>
        <p:spPr>
          <a:xfrm>
            <a:off x="8569216" y="1724054"/>
            <a:ext cx="14292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1 left the TA room and continues with his assignment.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E18AC4-20E3-4774-B761-F35B3746DE92}"/>
              </a:ext>
            </a:extLst>
          </p:cNvPr>
          <p:cNvSpPr txBox="1"/>
          <p:nvPr/>
        </p:nvSpPr>
        <p:spPr>
          <a:xfrm>
            <a:off x="6994309" y="4324634"/>
            <a:ext cx="13992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2 now enters the TA room. Students enter in FIFO order in TA    office.</a:t>
            </a:r>
          </a:p>
        </p:txBody>
      </p:sp>
    </p:spTree>
    <p:extLst>
      <p:ext uri="{BB962C8B-B14F-4D97-AF65-F5344CB8AC3E}">
        <p14:creationId xmlns:p14="http://schemas.microsoft.com/office/powerpoint/2010/main" val="137945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35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35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35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35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35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35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3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5CACD0B4-2132-4059-ACB4-C97A101ACF21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2" t="6639"/>
          <a:stretch/>
        </p:blipFill>
        <p:spPr>
          <a:xfrm>
            <a:off x="651940" y="304007"/>
            <a:ext cx="11018520" cy="5594115"/>
          </a:xfrm>
          <a:prstGeom prst="rect">
            <a:avLst/>
          </a:prstGeom>
        </p:spPr>
      </p:pic>
      <p:sp>
        <p:nvSpPr>
          <p:cNvPr id="19" name="Right Arrow 5">
            <a:extLst>
              <a:ext uri="{FF2B5EF4-FFF2-40B4-BE49-F238E27FC236}">
                <a16:creationId xmlns:a16="http://schemas.microsoft.com/office/drawing/2014/main" id="{E8F8D1CE-CB3B-4310-9807-76E144257BFB}"/>
              </a:ext>
            </a:extLst>
          </p:cNvPr>
          <p:cNvSpPr/>
          <p:nvPr/>
        </p:nvSpPr>
        <p:spPr>
          <a:xfrm>
            <a:off x="-68145" y="2950839"/>
            <a:ext cx="685800" cy="371475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3C5BC47-A179-40F0-B2FB-3E7AF806D1D1}"/>
              </a:ext>
            </a:extLst>
          </p:cNvPr>
          <p:cNvSpPr/>
          <p:nvPr/>
        </p:nvSpPr>
        <p:spPr>
          <a:xfrm>
            <a:off x="6269313" y="1127106"/>
            <a:ext cx="1828800" cy="1596971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E0014A9-6E02-4404-B73D-B1B26D89A379}"/>
              </a:ext>
            </a:extLst>
          </p:cNvPr>
          <p:cNvCxnSpPr>
            <a:cxnSpLocks/>
          </p:cNvCxnSpPr>
          <p:nvPr/>
        </p:nvCxnSpPr>
        <p:spPr>
          <a:xfrm flipV="1">
            <a:off x="3444240" y="2106592"/>
            <a:ext cx="2840813" cy="105943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Right Arrow 14">
            <a:extLst>
              <a:ext uri="{FF2B5EF4-FFF2-40B4-BE49-F238E27FC236}">
                <a16:creationId xmlns:a16="http://schemas.microsoft.com/office/drawing/2014/main" id="{783257A8-BE6D-4FA8-ABA6-FDA169B4A110}"/>
              </a:ext>
            </a:extLst>
          </p:cNvPr>
          <p:cNvSpPr/>
          <p:nvPr/>
        </p:nvSpPr>
        <p:spPr>
          <a:xfrm>
            <a:off x="-67710" y="3506232"/>
            <a:ext cx="685800" cy="371475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CE0430F-B006-4F44-9F8F-EBCA93BFE07E}"/>
              </a:ext>
            </a:extLst>
          </p:cNvPr>
          <p:cNvSpPr/>
          <p:nvPr/>
        </p:nvSpPr>
        <p:spPr>
          <a:xfrm>
            <a:off x="6285053" y="3098308"/>
            <a:ext cx="2051079" cy="183479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9898137-A0BC-4797-9C93-E7DA28353C6E}"/>
              </a:ext>
            </a:extLst>
          </p:cNvPr>
          <p:cNvCxnSpPr>
            <a:cxnSpLocks/>
          </p:cNvCxnSpPr>
          <p:nvPr/>
        </p:nvCxnSpPr>
        <p:spPr>
          <a:xfrm>
            <a:off x="3784922" y="3691969"/>
            <a:ext cx="2500131" cy="13708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8B22C8-64D4-41BF-B777-96447DFB2444}"/>
              </a:ext>
            </a:extLst>
          </p:cNvPr>
          <p:cNvSpPr txBox="1"/>
          <p:nvPr/>
        </p:nvSpPr>
        <p:spPr>
          <a:xfrm>
            <a:off x="6531897" y="1420458"/>
            <a:ext cx="14967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2 occupies the position vacated by  student 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8A3D322-EE32-4718-8B14-EC67DCC8118B}"/>
              </a:ext>
            </a:extLst>
          </p:cNvPr>
          <p:cNvSpPr txBox="1"/>
          <p:nvPr/>
        </p:nvSpPr>
        <p:spPr>
          <a:xfrm>
            <a:off x="6589558" y="3328456"/>
            <a:ext cx="165962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Since all the chairs are occupied, if any student needs help, it will not be able to enter the queue and resume working.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593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35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35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35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35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35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35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2" grpId="0" animBg="1"/>
      <p:bldP spid="23" grpId="0" animBg="1"/>
      <p:bldP spid="25" grpId="0"/>
      <p:bldP spid="2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C954182-5120-CE45-9681-F196E2F975C7}"/>
              </a:ext>
            </a:extLst>
          </p:cNvPr>
          <p:cNvSpPr/>
          <p:nvPr/>
        </p:nvSpPr>
        <p:spPr>
          <a:xfrm>
            <a:off x="3292259" y="2505670"/>
            <a:ext cx="5607481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2676441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2B846819-1A3A-C54F-A369-52A124C2536F}"/>
              </a:ext>
            </a:extLst>
          </p:cNvPr>
          <p:cNvSpPr/>
          <p:nvPr/>
        </p:nvSpPr>
        <p:spPr>
          <a:xfrm>
            <a:off x="126208" y="350044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A9AE49-8352-124B-A3FA-D2F8FEC36C9A}"/>
              </a:ext>
            </a:extLst>
          </p:cNvPr>
          <p:cNvSpPr/>
          <p:nvPr/>
        </p:nvSpPr>
        <p:spPr>
          <a:xfrm>
            <a:off x="1247776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6CB9039-ACA1-AB45-9456-FF4D039ECB6E}"/>
              </a:ext>
            </a:extLst>
          </p:cNvPr>
          <p:cNvSpPr/>
          <p:nvPr/>
        </p:nvSpPr>
        <p:spPr>
          <a:xfrm>
            <a:off x="2366964" y="350044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FBD19FE-0610-EB4E-9663-A19246D97F82}"/>
              </a:ext>
            </a:extLst>
          </p:cNvPr>
          <p:cNvSpPr/>
          <p:nvPr/>
        </p:nvSpPr>
        <p:spPr>
          <a:xfrm>
            <a:off x="3490913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D4FDCFE-4EAE-B143-80A7-8484EF663875}"/>
              </a:ext>
            </a:extLst>
          </p:cNvPr>
          <p:cNvSpPr/>
          <p:nvPr/>
        </p:nvSpPr>
        <p:spPr>
          <a:xfrm>
            <a:off x="4695825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308"/>
          <a:stretch/>
        </p:blipFill>
        <p:spPr>
          <a:xfrm>
            <a:off x="1330326" y="3547585"/>
            <a:ext cx="1936750" cy="19388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doing Programming Assignments</a:t>
            </a:r>
          </a:p>
        </p:txBody>
      </p:sp>
      <p:sp>
        <p:nvSpPr>
          <p:cNvPr id="18" name="Oval Callout 17">
            <a:extLst>
              <a:ext uri="{FF2B5EF4-FFF2-40B4-BE49-F238E27FC236}">
                <a16:creationId xmlns:a16="http://schemas.microsoft.com/office/drawing/2014/main" id="{5422C2BC-0DAA-FB4D-9A14-3CBA5701E4A2}"/>
              </a:ext>
            </a:extLst>
          </p:cNvPr>
          <p:cNvSpPr/>
          <p:nvPr/>
        </p:nvSpPr>
        <p:spPr>
          <a:xfrm>
            <a:off x="6303602" y="37545"/>
            <a:ext cx="2157411" cy="1587578"/>
          </a:xfrm>
          <a:prstGeom prst="wedgeEllipseCallou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F86C8B3-8C21-2B45-BE33-767B6B760A54}"/>
              </a:ext>
            </a:extLst>
          </p:cNvPr>
          <p:cNvCxnSpPr>
            <a:cxnSpLocks/>
            <a:endCxn id="18" idx="8"/>
          </p:cNvCxnSpPr>
          <p:nvPr/>
        </p:nvCxnSpPr>
        <p:spPr>
          <a:xfrm>
            <a:off x="4695825" y="1687622"/>
            <a:ext cx="2237029" cy="135948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E1C9F4C-5C18-E34D-8A18-260631D432F3}"/>
              </a:ext>
            </a:extLst>
          </p:cNvPr>
          <p:cNvSpPr txBox="1"/>
          <p:nvPr/>
        </p:nvSpPr>
        <p:spPr>
          <a:xfrm>
            <a:off x="6585400" y="234801"/>
            <a:ext cx="1743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Analogous to process that want to access Critical Section.</a:t>
            </a:r>
          </a:p>
        </p:txBody>
      </p:sp>
      <p:sp>
        <p:nvSpPr>
          <p:cNvPr id="23" name="Oval Callout 22">
            <a:extLst>
              <a:ext uri="{FF2B5EF4-FFF2-40B4-BE49-F238E27FC236}">
                <a16:creationId xmlns:a16="http://schemas.microsoft.com/office/drawing/2014/main" id="{73BBAE32-7264-4344-B3D1-A263DFC3C130}"/>
              </a:ext>
            </a:extLst>
          </p:cNvPr>
          <p:cNvSpPr/>
          <p:nvPr/>
        </p:nvSpPr>
        <p:spPr>
          <a:xfrm rot="10800000" flipH="1">
            <a:off x="5709046" y="5394477"/>
            <a:ext cx="1855859" cy="1425978"/>
          </a:xfrm>
          <a:prstGeom prst="wedgeEllipseCallou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7DF78BF-C10A-E945-BD82-8151CCB7592C}"/>
              </a:ext>
            </a:extLst>
          </p:cNvPr>
          <p:cNvCxnSpPr>
            <a:cxnSpLocks/>
            <a:endCxn id="23" idx="8"/>
          </p:cNvCxnSpPr>
          <p:nvPr/>
        </p:nvCxnSpPr>
        <p:spPr>
          <a:xfrm>
            <a:off x="3389971" y="2997287"/>
            <a:ext cx="2860373" cy="221894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3AF8B21-F4A4-ED4A-8C31-69A6ABFE8426}"/>
              </a:ext>
            </a:extLst>
          </p:cNvPr>
          <p:cNvSpPr txBox="1"/>
          <p:nvPr/>
        </p:nvSpPr>
        <p:spPr>
          <a:xfrm>
            <a:off x="5917025" y="5644634"/>
            <a:ext cx="15399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Analogous to the Critical Section.</a:t>
            </a:r>
          </a:p>
        </p:txBody>
      </p:sp>
      <p:sp>
        <p:nvSpPr>
          <p:cNvPr id="31" name="Oval Callout 30">
            <a:extLst>
              <a:ext uri="{FF2B5EF4-FFF2-40B4-BE49-F238E27FC236}">
                <a16:creationId xmlns:a16="http://schemas.microsoft.com/office/drawing/2014/main" id="{E688AB9A-F106-E041-A363-A42B69E66D0D}"/>
              </a:ext>
            </a:extLst>
          </p:cNvPr>
          <p:cNvSpPr/>
          <p:nvPr/>
        </p:nvSpPr>
        <p:spPr>
          <a:xfrm rot="10800000">
            <a:off x="8077920" y="4213297"/>
            <a:ext cx="1676183" cy="1425978"/>
          </a:xfrm>
          <a:prstGeom prst="wedgeEllipseCallou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95435D5-7815-724F-9044-A02848E89AF9}"/>
              </a:ext>
            </a:extLst>
          </p:cNvPr>
          <p:cNvCxnSpPr>
            <a:cxnSpLocks/>
            <a:endCxn id="31" idx="8"/>
          </p:cNvCxnSpPr>
          <p:nvPr/>
        </p:nvCxnSpPr>
        <p:spPr>
          <a:xfrm flipH="1">
            <a:off x="9265211" y="2997287"/>
            <a:ext cx="969833" cy="103776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63A3CAA-17F0-1740-A0C6-C9E80179F8CE}"/>
              </a:ext>
            </a:extLst>
          </p:cNvPr>
          <p:cNvSpPr txBox="1"/>
          <p:nvPr/>
        </p:nvSpPr>
        <p:spPr>
          <a:xfrm>
            <a:off x="8199676" y="4464621"/>
            <a:ext cx="14326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Analogous to the Waiting Queue.</a:t>
            </a:r>
          </a:p>
        </p:txBody>
      </p:sp>
    </p:spTree>
    <p:extLst>
      <p:ext uri="{BB962C8B-B14F-4D97-AF65-F5344CB8AC3E}">
        <p14:creationId xmlns:p14="http://schemas.microsoft.com/office/powerpoint/2010/main" val="2930020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  <p:bldP spid="23" grpId="0" animBg="1"/>
      <p:bldP spid="29" grpId="0"/>
      <p:bldP spid="31" grpId="0" animBg="1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367B2-EA51-814D-9E11-D239847C3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What are Mutex Locks?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C3014-AEBC-0442-B483-9689954CC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601422"/>
            <a:ext cx="6248398" cy="565515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protect the critical region.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Prevents the </a:t>
            </a:r>
            <a:r>
              <a:rPr lang="en-US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Race Condition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process acquires a lock when it enters the critical section and release the lock when it exits the critical section.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Busy Waiting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 the problem with the Mutex Locks.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a process is in its critical section, other process that tries to enter its critical section must loop continuously.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called </a:t>
            </a:r>
            <a:r>
              <a:rPr lang="en-US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Spinlock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4862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4254-FD40-474D-9194-1F924BED1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559678"/>
            <a:ext cx="4058575" cy="4952492"/>
          </a:xfrm>
        </p:spPr>
        <p:txBody>
          <a:bodyPr/>
          <a:lstStyle/>
          <a:p>
            <a:r>
              <a:rPr lang="en-US" dirty="0"/>
              <a:t>		  What are Semaphores?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6665C-9044-AA4C-AEE0-BEF28E816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682" y="839553"/>
            <a:ext cx="6178118" cy="550298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 of </a:t>
            </a:r>
            <a:r>
              <a:rPr lang="en-US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wait()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signal()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 introduced.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enters the critical section when values of variable S(Semaphore) &gt;0;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values of S is incremented when the process leaves the critical section.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a process wants to execute and S&lt;0, it goes into the </a:t>
            </a:r>
            <a:r>
              <a:rPr lang="en-US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waiting queue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process is restarted when the process in the Critical section exits and executes the </a:t>
            </a:r>
            <a:r>
              <a:rPr lang="en-US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signal()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operation. </a:t>
            </a:r>
          </a:p>
        </p:txBody>
      </p:sp>
    </p:spTree>
    <p:extLst>
      <p:ext uri="{BB962C8B-B14F-4D97-AF65-F5344CB8AC3E}">
        <p14:creationId xmlns:p14="http://schemas.microsoft.com/office/powerpoint/2010/main" val="306092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77A9AE49-8352-124B-A3FA-D2F8FEC36C9A}"/>
              </a:ext>
            </a:extLst>
          </p:cNvPr>
          <p:cNvSpPr/>
          <p:nvPr/>
        </p:nvSpPr>
        <p:spPr>
          <a:xfrm>
            <a:off x="1247776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6CB9039-ACA1-AB45-9456-FF4D039ECB6E}"/>
              </a:ext>
            </a:extLst>
          </p:cNvPr>
          <p:cNvSpPr/>
          <p:nvPr/>
        </p:nvSpPr>
        <p:spPr>
          <a:xfrm>
            <a:off x="2366964" y="350044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FBD19FE-0610-EB4E-9663-A19246D97F82}"/>
              </a:ext>
            </a:extLst>
          </p:cNvPr>
          <p:cNvSpPr/>
          <p:nvPr/>
        </p:nvSpPr>
        <p:spPr>
          <a:xfrm>
            <a:off x="3490913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D4FDCFE-4EAE-B143-80A7-8484EF663875}"/>
              </a:ext>
            </a:extLst>
          </p:cNvPr>
          <p:cNvSpPr/>
          <p:nvPr/>
        </p:nvSpPr>
        <p:spPr>
          <a:xfrm>
            <a:off x="4695825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308"/>
          <a:stretch/>
        </p:blipFill>
        <p:spPr>
          <a:xfrm>
            <a:off x="1330326" y="3547585"/>
            <a:ext cx="1936750" cy="19388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doing Programming Assignments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F37C604-3630-6E4F-ADDA-A721B22D6CFB}"/>
              </a:ext>
            </a:extLst>
          </p:cNvPr>
          <p:cNvSpPr/>
          <p:nvPr/>
        </p:nvSpPr>
        <p:spPr>
          <a:xfrm>
            <a:off x="7116688" y="2157488"/>
            <a:ext cx="613354" cy="52332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</p:spTree>
    <p:extLst>
      <p:ext uri="{BB962C8B-B14F-4D97-AF65-F5344CB8AC3E}">
        <p14:creationId xmlns:p14="http://schemas.microsoft.com/office/powerpoint/2010/main" val="316579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77A9AE49-8352-124B-A3FA-D2F8FEC36C9A}"/>
              </a:ext>
            </a:extLst>
          </p:cNvPr>
          <p:cNvSpPr/>
          <p:nvPr/>
        </p:nvSpPr>
        <p:spPr>
          <a:xfrm>
            <a:off x="1247776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6CB9039-ACA1-AB45-9456-FF4D039ECB6E}"/>
              </a:ext>
            </a:extLst>
          </p:cNvPr>
          <p:cNvSpPr/>
          <p:nvPr/>
        </p:nvSpPr>
        <p:spPr>
          <a:xfrm>
            <a:off x="2366964" y="350044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FBD19FE-0610-EB4E-9663-A19246D97F82}"/>
              </a:ext>
            </a:extLst>
          </p:cNvPr>
          <p:cNvSpPr/>
          <p:nvPr/>
        </p:nvSpPr>
        <p:spPr>
          <a:xfrm>
            <a:off x="3490913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D4FDCFE-4EAE-B143-80A7-8484EF663875}"/>
              </a:ext>
            </a:extLst>
          </p:cNvPr>
          <p:cNvSpPr/>
          <p:nvPr/>
        </p:nvSpPr>
        <p:spPr>
          <a:xfrm>
            <a:off x="4695825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308"/>
          <a:stretch/>
        </p:blipFill>
        <p:spPr>
          <a:xfrm>
            <a:off x="1330326" y="3547585"/>
            <a:ext cx="1936750" cy="19388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doing Programming Assignments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F37C604-3630-6E4F-ADDA-A721B22D6CFB}"/>
              </a:ext>
            </a:extLst>
          </p:cNvPr>
          <p:cNvSpPr/>
          <p:nvPr/>
        </p:nvSpPr>
        <p:spPr>
          <a:xfrm>
            <a:off x="3475469" y="4158215"/>
            <a:ext cx="613354" cy="52332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</p:spTree>
    <p:extLst>
      <p:ext uri="{BB962C8B-B14F-4D97-AF65-F5344CB8AC3E}">
        <p14:creationId xmlns:p14="http://schemas.microsoft.com/office/powerpoint/2010/main" val="442559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77A9AE49-8352-124B-A3FA-D2F8FEC36C9A}"/>
              </a:ext>
            </a:extLst>
          </p:cNvPr>
          <p:cNvSpPr/>
          <p:nvPr/>
        </p:nvSpPr>
        <p:spPr>
          <a:xfrm>
            <a:off x="1247776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6CB9039-ACA1-AB45-9456-FF4D039ECB6E}"/>
              </a:ext>
            </a:extLst>
          </p:cNvPr>
          <p:cNvSpPr/>
          <p:nvPr/>
        </p:nvSpPr>
        <p:spPr>
          <a:xfrm>
            <a:off x="2366964" y="350044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D4FDCFE-4EAE-B143-80A7-8484EF663875}"/>
              </a:ext>
            </a:extLst>
          </p:cNvPr>
          <p:cNvSpPr/>
          <p:nvPr/>
        </p:nvSpPr>
        <p:spPr>
          <a:xfrm>
            <a:off x="4695825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157"/>
          <a:stretch/>
        </p:blipFill>
        <p:spPr>
          <a:xfrm>
            <a:off x="1330326" y="3547585"/>
            <a:ext cx="1936750" cy="19210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doing Programming Assignments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F37C604-3630-6E4F-ADDA-A721B22D6CFB}"/>
              </a:ext>
            </a:extLst>
          </p:cNvPr>
          <p:cNvSpPr/>
          <p:nvPr/>
        </p:nvSpPr>
        <p:spPr>
          <a:xfrm>
            <a:off x="3475469" y="4158215"/>
            <a:ext cx="613354" cy="52332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S0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8BCF440-2A83-8E40-B1F2-BEA0EF4B0E48}"/>
              </a:ext>
            </a:extLst>
          </p:cNvPr>
          <p:cNvSpPr/>
          <p:nvPr/>
        </p:nvSpPr>
        <p:spPr>
          <a:xfrm>
            <a:off x="7122227" y="2073274"/>
            <a:ext cx="602275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S3</a:t>
            </a:r>
          </a:p>
        </p:txBody>
      </p:sp>
    </p:spTree>
    <p:extLst>
      <p:ext uri="{BB962C8B-B14F-4D97-AF65-F5344CB8AC3E}">
        <p14:creationId xmlns:p14="http://schemas.microsoft.com/office/powerpoint/2010/main" val="679963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77A9AE49-8352-124B-A3FA-D2F8FEC36C9A}"/>
              </a:ext>
            </a:extLst>
          </p:cNvPr>
          <p:cNvSpPr/>
          <p:nvPr/>
        </p:nvSpPr>
        <p:spPr>
          <a:xfrm>
            <a:off x="1247776" y="352425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6CB9039-ACA1-AB45-9456-FF4D039ECB6E}"/>
              </a:ext>
            </a:extLst>
          </p:cNvPr>
          <p:cNvSpPr/>
          <p:nvPr/>
        </p:nvSpPr>
        <p:spPr>
          <a:xfrm>
            <a:off x="2366964" y="350044"/>
            <a:ext cx="900112" cy="900112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08F918-BF75-B94C-BDA8-12D29AD63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82" y="2032000"/>
            <a:ext cx="1472767" cy="9969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D7D92D-1586-5245-94FE-2664C57A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3" y="2032000"/>
            <a:ext cx="1472767" cy="996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10E2AA-11EF-F942-A90F-42E17EB17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045" y="2032000"/>
            <a:ext cx="1472767" cy="996950"/>
          </a:xfrm>
          <a:prstGeom prst="rect">
            <a:avLst/>
          </a:prstGeom>
        </p:spPr>
      </p:pic>
      <p:sp>
        <p:nvSpPr>
          <p:cNvPr id="13" name="Hexagon 12">
            <a:extLst>
              <a:ext uri="{FF2B5EF4-FFF2-40B4-BE49-F238E27FC236}">
                <a16:creationId xmlns:a16="http://schemas.microsoft.com/office/drawing/2014/main" id="{223DCF66-D192-BE4F-AF2C-9F9AAE7A13B5}"/>
              </a:ext>
            </a:extLst>
          </p:cNvPr>
          <p:cNvSpPr/>
          <p:nvPr/>
        </p:nvSpPr>
        <p:spPr>
          <a:xfrm>
            <a:off x="785812" y="3028949"/>
            <a:ext cx="4257675" cy="3128963"/>
          </a:xfrm>
          <a:prstGeom prst="hexagon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21E3A2-12C2-7E4C-A8F9-7A3EF5B15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33"/>
          <a:stretch/>
        </p:blipFill>
        <p:spPr>
          <a:xfrm>
            <a:off x="1330326" y="3547585"/>
            <a:ext cx="1936750" cy="192993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D6FB2-A4C7-EF47-8D17-E913B905D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076" y="3957638"/>
            <a:ext cx="1174513" cy="1353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24A035-7867-D941-AC60-5AB9734C5EB2}"/>
              </a:ext>
            </a:extLst>
          </p:cNvPr>
          <p:cNvSpPr txBox="1"/>
          <p:nvPr/>
        </p:nvSpPr>
        <p:spPr>
          <a:xfrm>
            <a:off x="710088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37282-4585-3E4F-AA08-85712FA55A42}"/>
              </a:ext>
            </a:extLst>
          </p:cNvPr>
          <p:cNvSpPr txBox="1"/>
          <p:nvPr/>
        </p:nvSpPr>
        <p:spPr>
          <a:xfrm>
            <a:off x="8796841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21624-46CA-A640-B7C0-76995F8A6ADC}"/>
              </a:ext>
            </a:extLst>
          </p:cNvPr>
          <p:cNvSpPr txBox="1"/>
          <p:nvPr/>
        </p:nvSpPr>
        <p:spPr>
          <a:xfrm>
            <a:off x="10492796" y="1625123"/>
            <a:ext cx="957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Chair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FE283-9A86-F642-9DB5-97EBCC732D3A}"/>
              </a:ext>
            </a:extLst>
          </p:cNvPr>
          <p:cNvSpPr txBox="1"/>
          <p:nvPr/>
        </p:nvSpPr>
        <p:spPr>
          <a:xfrm>
            <a:off x="2366964" y="2712004"/>
            <a:ext cx="131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BD472-32EF-7E41-A8B0-5FD6ACD9251A}"/>
              </a:ext>
            </a:extLst>
          </p:cNvPr>
          <p:cNvSpPr txBox="1"/>
          <p:nvPr/>
        </p:nvSpPr>
        <p:spPr>
          <a:xfrm>
            <a:off x="285750" y="1485900"/>
            <a:ext cx="425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doing Programming Assignments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F37C604-3630-6E4F-ADDA-A721B22D6CFB}"/>
              </a:ext>
            </a:extLst>
          </p:cNvPr>
          <p:cNvSpPr/>
          <p:nvPr/>
        </p:nvSpPr>
        <p:spPr>
          <a:xfrm>
            <a:off x="3475469" y="4158215"/>
            <a:ext cx="613354" cy="52332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S0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8BCF440-2A83-8E40-B1F2-BEA0EF4B0E48}"/>
              </a:ext>
            </a:extLst>
          </p:cNvPr>
          <p:cNvSpPr/>
          <p:nvPr/>
        </p:nvSpPr>
        <p:spPr>
          <a:xfrm>
            <a:off x="7122227" y="2073274"/>
            <a:ext cx="602275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B8DED96-54BC-144A-A0B4-271EFA5475EC}"/>
              </a:ext>
            </a:extLst>
          </p:cNvPr>
          <p:cNvSpPr/>
          <p:nvPr/>
        </p:nvSpPr>
        <p:spPr>
          <a:xfrm>
            <a:off x="8796841" y="2073274"/>
            <a:ext cx="717171" cy="457201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S4</a:t>
            </a:r>
          </a:p>
        </p:txBody>
      </p:sp>
    </p:spTree>
    <p:extLst>
      <p:ext uri="{BB962C8B-B14F-4D97-AF65-F5344CB8AC3E}">
        <p14:creationId xmlns:p14="http://schemas.microsoft.com/office/powerpoint/2010/main" val="4228214320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5594</TotalTime>
  <Words>607</Words>
  <Application>Microsoft Office PowerPoint</Application>
  <PresentationFormat>Widescreen</PresentationFormat>
  <Paragraphs>184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Century Schoolbook</vt:lpstr>
      <vt:lpstr>Corbel</vt:lpstr>
      <vt:lpstr>Myanmar Text</vt:lpstr>
      <vt:lpstr>Times New Roman</vt:lpstr>
      <vt:lpstr>Wingdings</vt:lpstr>
      <vt:lpstr>Headlines</vt:lpstr>
      <vt:lpstr>PowerPoint Presentation</vt:lpstr>
      <vt:lpstr>What is the Sleeping TA problem? </vt:lpstr>
      <vt:lpstr>PowerPoint Presentation</vt:lpstr>
      <vt:lpstr>  What are Mutex Locks?</vt:lpstr>
      <vt:lpstr>    What are Semaphores?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Warehousing</dc:title>
  <dc:creator>Vivek Muraleedharan</dc:creator>
  <cp:lastModifiedBy>Jay Parsana</cp:lastModifiedBy>
  <cp:revision>79</cp:revision>
  <dcterms:created xsi:type="dcterms:W3CDTF">2018-11-20T01:13:37Z</dcterms:created>
  <dcterms:modified xsi:type="dcterms:W3CDTF">2019-05-03T19:29:37Z</dcterms:modified>
</cp:coreProperties>
</file>

<file path=docProps/thumbnail.jpeg>
</file>